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4"/>
  </p:notesMasterIdLst>
  <p:sldIdLst>
    <p:sldId id="256" r:id="rId2"/>
    <p:sldId id="335" r:id="rId3"/>
    <p:sldId id="333" r:id="rId4"/>
    <p:sldId id="318" r:id="rId5"/>
    <p:sldId id="347" r:id="rId6"/>
    <p:sldId id="348" r:id="rId7"/>
    <p:sldId id="334" r:id="rId8"/>
    <p:sldId id="349" r:id="rId9"/>
    <p:sldId id="363" r:id="rId10"/>
    <p:sldId id="350" r:id="rId11"/>
    <p:sldId id="351" r:id="rId12"/>
    <p:sldId id="358" r:id="rId13"/>
    <p:sldId id="353" r:id="rId14"/>
    <p:sldId id="356" r:id="rId15"/>
    <p:sldId id="357" r:id="rId16"/>
    <p:sldId id="354" r:id="rId17"/>
    <p:sldId id="360" r:id="rId18"/>
    <p:sldId id="364" r:id="rId19"/>
    <p:sldId id="359" r:id="rId20"/>
    <p:sldId id="365" r:id="rId21"/>
    <p:sldId id="361" r:id="rId22"/>
    <p:sldId id="366" r:id="rId23"/>
    <p:sldId id="367" r:id="rId24"/>
    <p:sldId id="368" r:id="rId25"/>
    <p:sldId id="369" r:id="rId26"/>
    <p:sldId id="372" r:id="rId27"/>
    <p:sldId id="370" r:id="rId28"/>
    <p:sldId id="352" r:id="rId29"/>
    <p:sldId id="336" r:id="rId30"/>
    <p:sldId id="371" r:id="rId31"/>
    <p:sldId id="337" r:id="rId32"/>
    <p:sldId id="316" r:id="rId3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E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83"/>
    <p:restoredTop sz="99820" autoAdjust="0"/>
  </p:normalViewPr>
  <p:slideViewPr>
    <p:cSldViewPr snapToGrid="0" snapToObjects="1">
      <p:cViewPr>
        <p:scale>
          <a:sx n="81" d="100"/>
          <a:sy n="81" d="100"/>
        </p:scale>
        <p:origin x="384" y="4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67FAA3-3560-4424-B49B-5D653220899D}" type="datetimeFigureOut">
              <a:rPr lang="fr-FR" smtClean="0"/>
              <a:t>19/05/2018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511E2C-C9CB-4D66-8FA1-5EBFB24D470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6975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On prendra ici comme exemple la mise en place d’une représentation diplomatique (ambassade, consulat, …) d’un pays i dans un pays j. Cette relation est en général réciproque mais ce n’est pas obligatoire, notamment pour des raisons de coût. </a:t>
            </a:r>
          </a:p>
          <a:p>
            <a:r>
              <a:rPr lang="fr-FR" dirty="0" smtClean="0"/>
              <a:t>On prendra ici l’exemple des votes à l’assemblée générale des Nations-Unies. Deux pays seront considérés comme liés s’ils votent de la même manière et non reliés s’ils votent différemment.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11E2C-C9CB-4D66-8FA1-5EBFB24D4709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53515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On prendra ici comme exemple la mise en place d’une représentation diplomatique (ambassade, consulat, …) d’un pays i dans un pays j. Cette relation est en général réciproque mais ce n’est pas obligatoire, notamment pour des raisons de coût. </a:t>
            </a:r>
          </a:p>
          <a:p>
            <a:r>
              <a:rPr lang="fr-FR" dirty="0" smtClean="0"/>
              <a:t>On prendra ici l’exemple des votes à l’assemblée générale des Nations-Unies. Deux pays seront considérés comme liés s’ils votent de la même manière et non reliés s’ils votent différemment.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11E2C-C9CB-4D66-8FA1-5EBFB24D4709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9732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>
            <a:normAutofit/>
          </a:bodyPr>
          <a:lstStyle>
            <a:lvl1pPr>
              <a:defRPr sz="4000" b="1" i="0">
                <a:latin typeface="Avenir LT Std 95 Black"/>
                <a:cs typeface="Avenir LT Std 95 Black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600" b="0" i="0">
                <a:solidFill>
                  <a:schemeClr val="tx1">
                    <a:tint val="75000"/>
                  </a:schemeClr>
                </a:solidFill>
                <a:latin typeface="Avenir LT Std 55 Roman"/>
                <a:cs typeface="Avenir LT Std 55 Roman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99663-356A-B04F-89BF-D3EB57B98F50}" type="datetimeFigureOut">
              <a:rPr lang="fr-FR" smtClean="0"/>
              <a:t>19/05/2018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87F27-0846-304D-BCAF-B84255F6AB8F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4000">
                <a:solidFill>
                  <a:srgbClr val="00326E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683569" y="1772818"/>
            <a:ext cx="7848872" cy="4525963"/>
          </a:xfrm>
        </p:spPr>
        <p:txBody>
          <a:bodyPr/>
          <a:lstStyle>
            <a:lvl1pPr>
              <a:defRPr sz="3600" b="1">
                <a:solidFill>
                  <a:srgbClr val="00326E"/>
                </a:solidFill>
                <a:latin typeface="Avenir LT Std 55 Roman" pitchFamily="34" charset="0"/>
              </a:defRPr>
            </a:lvl1pPr>
            <a:lvl2pPr>
              <a:defRPr sz="3200" b="0" i="0">
                <a:solidFill>
                  <a:srgbClr val="00326E"/>
                </a:solidFill>
                <a:latin typeface="Avenir LT Std 55 Roman"/>
                <a:cs typeface="Avenir LT Std 55 Roman"/>
              </a:defRPr>
            </a:lvl2pPr>
            <a:lvl3pPr>
              <a:defRPr sz="2800">
                <a:solidFill>
                  <a:srgbClr val="00326E"/>
                </a:solidFill>
              </a:defRPr>
            </a:lvl3pPr>
            <a:lvl4pPr>
              <a:defRPr>
                <a:solidFill>
                  <a:srgbClr val="00326E"/>
                </a:solidFill>
              </a:defRPr>
            </a:lvl4pPr>
            <a:lvl5pPr>
              <a:defRPr>
                <a:solidFill>
                  <a:srgbClr val="00326E"/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99663-356A-B04F-89BF-D3EB57B98F50}" type="datetimeFigureOut">
              <a:rPr lang="fr-FR" smtClean="0"/>
              <a:t>19/05/2018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87F27-0846-304D-BCAF-B84255F6AB8F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99663-356A-B04F-89BF-D3EB57B98F50}" type="datetimeFigureOut">
              <a:rPr lang="fr-FR" smtClean="0"/>
              <a:t>19/05/2018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87F27-0846-304D-BCAF-B84255F6AB8F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rgbClr val="00326E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99663-356A-B04F-89BF-D3EB57B98F50}" type="datetimeFigureOut">
              <a:rPr lang="fr-FR" smtClean="0"/>
              <a:t>19/05/2018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87F27-0846-304D-BCAF-B84255F6AB8F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B99663-356A-B04F-89BF-D3EB57B98F50}" type="datetimeFigureOut">
              <a:rPr lang="fr-FR" smtClean="0"/>
              <a:t>19/05/2018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B87F27-0846-304D-BCAF-B84255F6AB8F}" type="slidenum">
              <a:rPr lang="fr-FR" smtClean="0"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000" b="1" i="0" kern="1200">
          <a:solidFill>
            <a:srgbClr val="00326E"/>
          </a:solidFill>
          <a:latin typeface="Avenir LT Std 55 Roman"/>
          <a:ea typeface="+mj-ea"/>
          <a:cs typeface="Avenir LT Std 55 Roman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600" b="1" i="0" kern="1200">
          <a:solidFill>
            <a:srgbClr val="00326E"/>
          </a:solidFill>
          <a:latin typeface="Avenir LT Std 55 Roman" pitchFamily="34" charset="0"/>
          <a:ea typeface="+mn-ea"/>
          <a:cs typeface="Avenir LT Std 55 Roman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3200" b="0" i="0" kern="1200">
          <a:solidFill>
            <a:srgbClr val="00326E"/>
          </a:solidFill>
          <a:latin typeface="Avenir LT Std 55 Roman"/>
          <a:ea typeface="+mn-ea"/>
          <a:cs typeface="Avenir LT Std 55 Roman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b="0" i="0" kern="1200">
          <a:solidFill>
            <a:srgbClr val="00326E"/>
          </a:solidFill>
          <a:latin typeface="Avenir LT Std 55 Roman" pitchFamily="34" charset="0"/>
          <a:ea typeface="+mn-ea"/>
          <a:cs typeface="Avenir LT Std 55 Roman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0" i="0" kern="1200">
          <a:solidFill>
            <a:srgbClr val="00326E"/>
          </a:solidFill>
          <a:latin typeface="Avenir LT Std 55 Roman"/>
          <a:ea typeface="+mn-ea"/>
          <a:cs typeface="Avenir LT Std 55 Roman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visone.info/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7655" y="2646363"/>
            <a:ext cx="8150773" cy="2387600"/>
          </a:xfrm>
        </p:spPr>
        <p:txBody>
          <a:bodyPr>
            <a:normAutofit fontScale="90000"/>
          </a:bodyPr>
          <a:lstStyle/>
          <a:p>
            <a:r>
              <a:rPr lang="fr-FR" sz="4400" dirty="0" smtClean="0"/>
              <a:t/>
            </a:r>
            <a:br>
              <a:rPr lang="fr-FR" sz="4400" dirty="0" smtClean="0"/>
            </a:br>
            <a:r>
              <a:rPr lang="fr-FR" sz="4400" b="1" dirty="0" smtClean="0"/>
              <a:t>Analyse de réseaux sociaux</a:t>
            </a:r>
            <a:br>
              <a:rPr lang="fr-FR" sz="4400" b="1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b="0" i="1" dirty="0" smtClean="0"/>
              <a:t>L’exemple des moines de </a:t>
            </a:r>
            <a:r>
              <a:rPr lang="fr-FR" b="0" i="1" dirty="0" err="1" smtClean="0"/>
              <a:t>Sampson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33272" y="4918774"/>
            <a:ext cx="6858000" cy="1655762"/>
          </a:xfrm>
        </p:spPr>
        <p:txBody>
          <a:bodyPr/>
          <a:lstStyle/>
          <a:p>
            <a:r>
              <a:rPr lang="fr-FR" dirty="0" smtClean="0"/>
              <a:t>Claude GRASLAND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9591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09761"/>
            <a:ext cx="8229600" cy="1143000"/>
          </a:xfrm>
        </p:spPr>
        <p:txBody>
          <a:bodyPr/>
          <a:lstStyle/>
          <a:p>
            <a:r>
              <a:rPr lang="fr-FR" dirty="0" smtClean="0"/>
              <a:t>Graphe des relation d’estime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2761"/>
            <a:ext cx="6943615" cy="5463349"/>
          </a:xfrm>
          <a:prstGeom prst="rect">
            <a:avLst/>
          </a:prstGeom>
        </p:spPr>
      </p:pic>
      <p:sp>
        <p:nvSpPr>
          <p:cNvPr id="6" name="Espace réservé du contenu 2"/>
          <p:cNvSpPr txBox="1">
            <a:spLocks/>
          </p:cNvSpPr>
          <p:nvPr/>
        </p:nvSpPr>
        <p:spPr>
          <a:xfrm>
            <a:off x="2396360" y="5715000"/>
            <a:ext cx="674764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600" b="1" i="0" kern="1200">
                <a:solidFill>
                  <a:srgbClr val="00326E"/>
                </a:solidFill>
                <a:latin typeface="Avenir LT Std 55 Roman" pitchFamily="34" charset="0"/>
                <a:ea typeface="+mn-ea"/>
                <a:cs typeface="Avenir LT Std 55 Roman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b="0" i="0" kern="1200">
                <a:solidFill>
                  <a:srgbClr val="00326E"/>
                </a:solidFill>
                <a:latin typeface="Avenir LT Std 55 Roman"/>
                <a:ea typeface="+mn-ea"/>
                <a:cs typeface="Avenir LT Std 55 Roman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b="0" i="0" kern="1200">
                <a:solidFill>
                  <a:srgbClr val="00326E"/>
                </a:solidFill>
                <a:latin typeface="Avenir LT Std 55 Roman" pitchFamily="34" charset="0"/>
                <a:ea typeface="+mn-ea"/>
                <a:cs typeface="Avenir LT Std 55 Roman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b="0" i="0" kern="1200">
                <a:solidFill>
                  <a:srgbClr val="00326E"/>
                </a:solidFill>
                <a:latin typeface="Avenir LT Std 55 Roman"/>
                <a:ea typeface="+mn-ea"/>
                <a:cs typeface="Avenir LT Std 55 Roman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00326E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itchFamily="34" charset="0"/>
              <a:buNone/>
            </a:pPr>
            <a:r>
              <a:rPr lang="fr-FR" sz="28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venir LT Std 55 Roman" pitchFamily="34" charset="0"/>
                <a:cs typeface="Avenir LT Std 55 Roman" pitchFamily="34" charset="0"/>
              </a:rPr>
              <a:t>Jeunes turcs</a:t>
            </a:r>
            <a:r>
              <a:rPr lang="fr-FR" sz="2800" b="1" dirty="0" smtClean="0">
                <a:solidFill>
                  <a:schemeClr val="tx1"/>
                </a:solidFill>
                <a:latin typeface="Avenir LT Std 55 Roman" pitchFamily="34" charset="0"/>
                <a:cs typeface="Avenir LT Std 55 Roman" pitchFamily="34" charset="0"/>
              </a:rPr>
              <a:t>, </a:t>
            </a:r>
            <a:r>
              <a:rPr lang="fr-FR" sz="2800" b="1" dirty="0" smtClean="0">
                <a:solidFill>
                  <a:srgbClr val="FF7E79"/>
                </a:solidFill>
                <a:latin typeface="Avenir LT Std 55 Roman" pitchFamily="34" charset="0"/>
                <a:cs typeface="Avenir LT Std 55 Roman" pitchFamily="34" charset="0"/>
              </a:rPr>
              <a:t>Opposition loyaliste</a:t>
            </a:r>
            <a:r>
              <a:rPr lang="fr-FR" sz="2800" b="1" dirty="0" smtClean="0">
                <a:solidFill>
                  <a:schemeClr val="tx1"/>
                </a:solidFill>
                <a:latin typeface="Avenir LT Std 55 Roman" pitchFamily="34" charset="0"/>
                <a:cs typeface="Avenir LT Std 55 Roman" pitchFamily="34" charset="0"/>
              </a:rPr>
              <a:t>,</a:t>
            </a:r>
          </a:p>
          <a:p>
            <a:pPr marL="457200" lvl="1" indent="0">
              <a:buFont typeface="Arial" pitchFamily="34" charset="0"/>
              <a:buNone/>
            </a:pPr>
            <a:r>
              <a:rPr lang="fr-FR" sz="2800" b="1" dirty="0" smtClean="0">
                <a:solidFill>
                  <a:srgbClr val="FFFF00"/>
                </a:solidFill>
                <a:latin typeface="Avenir LT Std 55 Roman" pitchFamily="34" charset="0"/>
                <a:cs typeface="Avenir LT Std 55 Roman" pitchFamily="34" charset="0"/>
              </a:rPr>
              <a:t>Intermédiaires</a:t>
            </a:r>
            <a:r>
              <a:rPr lang="fr-FR" sz="2800" b="1" dirty="0" smtClean="0">
                <a:solidFill>
                  <a:schemeClr val="tx1"/>
                </a:solidFill>
                <a:latin typeface="Avenir LT Std 55 Roman" pitchFamily="34" charset="0"/>
                <a:cs typeface="Avenir LT Std 55 Roman" pitchFamily="34" charset="0"/>
              </a:rPr>
              <a:t>, </a:t>
            </a:r>
            <a:r>
              <a:rPr lang="fr-FR" sz="2800" b="1" dirty="0" smtClean="0">
                <a:solidFill>
                  <a:srgbClr val="92D050"/>
                </a:solidFill>
                <a:latin typeface="Avenir LT Std 55 Roman" pitchFamily="34" charset="0"/>
                <a:cs typeface="Avenir LT Std 55 Roman" pitchFamily="34" charset="0"/>
              </a:rPr>
              <a:t>Exclus et immatures </a:t>
            </a:r>
            <a:endParaRPr lang="fr-FR" sz="2800" b="1" dirty="0">
              <a:solidFill>
                <a:srgbClr val="92D050"/>
              </a:solidFill>
              <a:latin typeface="Avenir LT Std 55 Roman" pitchFamily="34" charset="0"/>
              <a:cs typeface="Avenir LT Std 55 Roman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4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/>
          <a:lstStyle/>
          <a:p>
            <a:r>
              <a:rPr lang="fr-FR" dirty="0" smtClean="0"/>
              <a:t>Degrés sortants = nb. de réponses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8234"/>
            <a:ext cx="7087012" cy="5659766"/>
          </a:xfrm>
          <a:prstGeom prst="rect">
            <a:avLst/>
          </a:prstGeom>
        </p:spPr>
      </p:pic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5884686" y="1543816"/>
            <a:ext cx="4004441" cy="114300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fr-FR" sz="2400" b="1" dirty="0" smtClean="0">
                <a:solidFill>
                  <a:srgbClr val="C00000"/>
                </a:solidFill>
                <a:latin typeface="Avenir LT Std 55 Roman" pitchFamily="34" charset="0"/>
                <a:cs typeface="Avenir LT Std 55 Roman" pitchFamily="34" charset="0"/>
              </a:rPr>
              <a:t>Romuald n’estime personne ?</a:t>
            </a:r>
            <a:endParaRPr lang="fr-FR" sz="2400" b="1" dirty="0">
              <a:solidFill>
                <a:srgbClr val="C00000"/>
              </a:solidFill>
              <a:latin typeface="Avenir LT Std 55 Roman" pitchFamily="34" charset="0"/>
              <a:cs typeface="Avenir LT Std 55 Roman" pitchFamily="34" charset="0"/>
            </a:endParaRP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2635057" y="5715000"/>
            <a:ext cx="3828805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600" b="1" i="0" kern="1200">
                <a:solidFill>
                  <a:srgbClr val="00326E"/>
                </a:solidFill>
                <a:latin typeface="Avenir LT Std 55 Roman" pitchFamily="34" charset="0"/>
                <a:ea typeface="+mn-ea"/>
                <a:cs typeface="Avenir LT Std 55 Roman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b="0" i="0" kern="1200">
                <a:solidFill>
                  <a:srgbClr val="00326E"/>
                </a:solidFill>
                <a:latin typeface="Avenir LT Std 55 Roman"/>
                <a:ea typeface="+mn-ea"/>
                <a:cs typeface="Avenir LT Std 55 Roman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b="0" i="0" kern="1200">
                <a:solidFill>
                  <a:srgbClr val="00326E"/>
                </a:solidFill>
                <a:latin typeface="Avenir LT Std 55 Roman" pitchFamily="34" charset="0"/>
                <a:ea typeface="+mn-ea"/>
                <a:cs typeface="Avenir LT Std 55 Roman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b="0" i="0" kern="1200">
                <a:solidFill>
                  <a:srgbClr val="00326E"/>
                </a:solidFill>
                <a:latin typeface="Avenir LT Std 55 Roman"/>
                <a:ea typeface="+mn-ea"/>
                <a:cs typeface="Avenir LT Std 55 Roman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00326E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itchFamily="34" charset="0"/>
              <a:buNone/>
            </a:pPr>
            <a:r>
              <a:rPr lang="fr-FR" sz="2000" b="1" dirty="0" smtClean="0">
                <a:solidFill>
                  <a:srgbClr val="C00000"/>
                </a:solidFill>
                <a:latin typeface="Avenir LT Std 55 Roman" pitchFamily="34" charset="0"/>
                <a:cs typeface="Avenir LT Std 55 Roman" pitchFamily="34" charset="0"/>
              </a:rPr>
              <a:t>Basil et Elias ont fourni 4 réponses au lieu de 3</a:t>
            </a:r>
            <a:endParaRPr lang="fr-FR" sz="2000" b="1" dirty="0">
              <a:solidFill>
                <a:srgbClr val="C00000"/>
              </a:solidFill>
              <a:latin typeface="Avenir LT Std 55 Roman" pitchFamily="34" charset="0"/>
              <a:cs typeface="Avenir LT Std 55 Roman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31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/>
          <a:lstStyle/>
          <a:p>
            <a:r>
              <a:rPr lang="fr-FR" dirty="0" smtClean="0"/>
              <a:t>Degrés entrants = popularité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96152"/>
            <a:ext cx="7458335" cy="576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29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/>
          <a:lstStyle/>
          <a:p>
            <a:r>
              <a:rPr lang="fr-FR" dirty="0" smtClean="0"/>
              <a:t>Degrés entrants = popularité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96152"/>
            <a:ext cx="7458335" cy="5761848"/>
          </a:xfrm>
          <a:prstGeom prst="rect">
            <a:avLst/>
          </a:prstGeom>
        </p:spPr>
      </p:pic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5525191" y="1331376"/>
            <a:ext cx="3161609" cy="114300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fr-FR" sz="2000" b="1" dirty="0" smtClean="0">
                <a:solidFill>
                  <a:srgbClr val="C00000"/>
                </a:solidFill>
                <a:latin typeface="Avenir LT Std 55 Roman" pitchFamily="34" charset="0"/>
                <a:cs typeface="Avenir LT Std 55 Roman" pitchFamily="34" charset="0"/>
              </a:rPr>
              <a:t>Romuald est estimé par un seul moine (comme Albert)</a:t>
            </a:r>
            <a:endParaRPr lang="fr-FR" sz="2000" b="1" dirty="0">
              <a:solidFill>
                <a:srgbClr val="C00000"/>
              </a:solidFill>
              <a:latin typeface="Avenir LT Std 55 Roman" pitchFamily="34" charset="0"/>
              <a:cs typeface="Avenir LT Std 55 Roman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31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/>
          <a:lstStyle/>
          <a:p>
            <a:r>
              <a:rPr lang="fr-FR" dirty="0" smtClean="0"/>
              <a:t>Degrés entrants = popularité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96152"/>
            <a:ext cx="7458335" cy="5761848"/>
          </a:xfrm>
          <a:prstGeom prst="rect">
            <a:avLst/>
          </a:prstGeom>
        </p:spPr>
      </p:pic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5525191" y="1331376"/>
            <a:ext cx="3161609" cy="114300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fr-FR" sz="2000" b="1" dirty="0" smtClean="0">
                <a:solidFill>
                  <a:srgbClr val="C00000"/>
                </a:solidFill>
                <a:latin typeface="Avenir LT Std 55 Roman" pitchFamily="34" charset="0"/>
                <a:cs typeface="Avenir LT Std 55 Roman" pitchFamily="34" charset="0"/>
              </a:rPr>
              <a:t>Romuald est estimé par un seul moine (comme Albert)</a:t>
            </a:r>
            <a:endParaRPr lang="fr-FR" sz="2000" b="1" dirty="0">
              <a:solidFill>
                <a:srgbClr val="C00000"/>
              </a:solidFill>
              <a:latin typeface="Avenir LT Std 55 Roman" pitchFamily="34" charset="0"/>
              <a:cs typeface="Avenir LT Std 55 Roman" pitchFamily="34" charset="0"/>
            </a:endParaRPr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1099163" y="3715868"/>
            <a:ext cx="2630003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600" b="1" i="0" kern="1200">
                <a:solidFill>
                  <a:srgbClr val="00326E"/>
                </a:solidFill>
                <a:latin typeface="Avenir LT Std 55 Roman" pitchFamily="34" charset="0"/>
                <a:ea typeface="+mn-ea"/>
                <a:cs typeface="Avenir LT Std 55 Roman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b="0" i="0" kern="1200">
                <a:solidFill>
                  <a:srgbClr val="00326E"/>
                </a:solidFill>
                <a:latin typeface="Avenir LT Std 55 Roman"/>
                <a:ea typeface="+mn-ea"/>
                <a:cs typeface="Avenir LT Std 55 Roman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b="0" i="0" kern="1200">
                <a:solidFill>
                  <a:srgbClr val="00326E"/>
                </a:solidFill>
                <a:latin typeface="Avenir LT Std 55 Roman" pitchFamily="34" charset="0"/>
                <a:ea typeface="+mn-ea"/>
                <a:cs typeface="Avenir LT Std 55 Roman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b="0" i="0" kern="1200">
                <a:solidFill>
                  <a:srgbClr val="00326E"/>
                </a:solidFill>
                <a:latin typeface="Avenir LT Std 55 Roman"/>
                <a:ea typeface="+mn-ea"/>
                <a:cs typeface="Avenir LT Std 55 Roman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00326E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itchFamily="34" charset="0"/>
              <a:buNone/>
            </a:pPr>
            <a:r>
              <a:rPr lang="fr-FR" sz="2000" b="1" dirty="0" smtClean="0">
                <a:solidFill>
                  <a:srgbClr val="C00000"/>
                </a:solidFill>
                <a:latin typeface="Avenir LT Std 55 Roman" pitchFamily="34" charset="0"/>
                <a:cs typeface="Avenir LT Std 55 Roman" pitchFamily="34" charset="0"/>
              </a:rPr>
              <a:t>Greg est estimé</a:t>
            </a:r>
          </a:p>
          <a:p>
            <a:pPr marL="457200" lvl="1" indent="0">
              <a:buFont typeface="Arial" pitchFamily="34" charset="0"/>
              <a:buNone/>
            </a:pPr>
            <a:r>
              <a:rPr lang="fr-FR" sz="2000" b="1" dirty="0" smtClean="0">
                <a:solidFill>
                  <a:srgbClr val="C00000"/>
                </a:solidFill>
                <a:latin typeface="Avenir LT Std 55 Roman" pitchFamily="34" charset="0"/>
                <a:cs typeface="Avenir LT Std 55 Roman" pitchFamily="34" charset="0"/>
              </a:rPr>
              <a:t>par 7 moines</a:t>
            </a:r>
            <a:endParaRPr lang="fr-FR" sz="2000" b="1" dirty="0">
              <a:solidFill>
                <a:srgbClr val="C00000"/>
              </a:solidFill>
              <a:latin typeface="Avenir LT Std 55 Roman" pitchFamily="34" charset="0"/>
              <a:cs typeface="Avenir LT Std 55 Roman" pitchFamily="34" charset="0"/>
            </a:endParaRPr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2738156" y="1374507"/>
            <a:ext cx="2630003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600" b="1" i="0" kern="1200">
                <a:solidFill>
                  <a:srgbClr val="00326E"/>
                </a:solidFill>
                <a:latin typeface="Avenir LT Std 55 Roman" pitchFamily="34" charset="0"/>
                <a:ea typeface="+mn-ea"/>
                <a:cs typeface="Avenir LT Std 55 Roman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b="0" i="0" kern="1200">
                <a:solidFill>
                  <a:srgbClr val="00326E"/>
                </a:solidFill>
                <a:latin typeface="Avenir LT Std 55 Roman"/>
                <a:ea typeface="+mn-ea"/>
                <a:cs typeface="Avenir LT Std 55 Roman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b="0" i="0" kern="1200">
                <a:solidFill>
                  <a:srgbClr val="00326E"/>
                </a:solidFill>
                <a:latin typeface="Avenir LT Std 55 Roman" pitchFamily="34" charset="0"/>
                <a:ea typeface="+mn-ea"/>
                <a:cs typeface="Avenir LT Std 55 Roman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b="0" i="0" kern="1200">
                <a:solidFill>
                  <a:srgbClr val="00326E"/>
                </a:solidFill>
                <a:latin typeface="Avenir LT Std 55 Roman"/>
                <a:ea typeface="+mn-ea"/>
                <a:cs typeface="Avenir LT Std 55 Roman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00326E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itchFamily="34" charset="0"/>
              <a:buNone/>
            </a:pPr>
            <a:r>
              <a:rPr lang="fr-FR" sz="2000" b="1" dirty="0" smtClean="0">
                <a:solidFill>
                  <a:srgbClr val="C00000"/>
                </a:solidFill>
                <a:latin typeface="Avenir LT Std 55 Roman" pitchFamily="34" charset="0"/>
                <a:cs typeface="Avenir LT Std 55 Roman" pitchFamily="34" charset="0"/>
              </a:rPr>
              <a:t>John est estimé</a:t>
            </a:r>
          </a:p>
          <a:p>
            <a:pPr marL="457200" lvl="1" indent="0">
              <a:buFont typeface="Arial" pitchFamily="34" charset="0"/>
              <a:buNone/>
            </a:pPr>
            <a:r>
              <a:rPr lang="fr-FR" sz="2000" b="1" dirty="0" smtClean="0">
                <a:solidFill>
                  <a:srgbClr val="C00000"/>
                </a:solidFill>
                <a:latin typeface="Avenir LT Std 55 Roman" pitchFamily="34" charset="0"/>
                <a:cs typeface="Avenir LT Std 55 Roman" pitchFamily="34" charset="0"/>
              </a:rPr>
              <a:t>par 6 moines</a:t>
            </a:r>
            <a:endParaRPr lang="fr-FR" sz="2000" b="1" dirty="0">
              <a:solidFill>
                <a:srgbClr val="C00000"/>
              </a:solidFill>
              <a:latin typeface="Avenir LT Std 55 Roman" pitchFamily="34" charset="0"/>
              <a:cs typeface="Avenir LT Std 55 Roman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4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/>
          <a:lstStyle/>
          <a:p>
            <a:r>
              <a:rPr lang="fr-FR" dirty="0" smtClean="0"/>
              <a:t>Degrés entrants = popularité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96152"/>
            <a:ext cx="7458335" cy="5761848"/>
          </a:xfrm>
          <a:prstGeom prst="rect">
            <a:avLst/>
          </a:prstGeom>
        </p:spPr>
      </p:pic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5525191" y="1331376"/>
            <a:ext cx="3161609" cy="114300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fr-FR" sz="2000" b="1" dirty="0" smtClean="0">
                <a:solidFill>
                  <a:srgbClr val="C00000"/>
                </a:solidFill>
                <a:latin typeface="Avenir LT Std 55 Roman" pitchFamily="34" charset="0"/>
                <a:cs typeface="Avenir LT Std 55 Roman" pitchFamily="34" charset="0"/>
              </a:rPr>
              <a:t>Romuald est estimé par un seul moine (comme Albert)</a:t>
            </a:r>
            <a:endParaRPr lang="fr-FR" sz="2000" b="1" dirty="0">
              <a:solidFill>
                <a:srgbClr val="C00000"/>
              </a:solidFill>
              <a:latin typeface="Avenir LT Std 55 Roman" pitchFamily="34" charset="0"/>
              <a:cs typeface="Avenir LT Std 55 Roman" pitchFamily="34" charset="0"/>
            </a:endParaRPr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1099163" y="3715868"/>
            <a:ext cx="2630003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600" b="1" i="0" kern="1200">
                <a:solidFill>
                  <a:srgbClr val="00326E"/>
                </a:solidFill>
                <a:latin typeface="Avenir LT Std 55 Roman" pitchFamily="34" charset="0"/>
                <a:ea typeface="+mn-ea"/>
                <a:cs typeface="Avenir LT Std 55 Roman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b="0" i="0" kern="1200">
                <a:solidFill>
                  <a:srgbClr val="00326E"/>
                </a:solidFill>
                <a:latin typeface="Avenir LT Std 55 Roman"/>
                <a:ea typeface="+mn-ea"/>
                <a:cs typeface="Avenir LT Std 55 Roman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b="0" i="0" kern="1200">
                <a:solidFill>
                  <a:srgbClr val="00326E"/>
                </a:solidFill>
                <a:latin typeface="Avenir LT Std 55 Roman" pitchFamily="34" charset="0"/>
                <a:ea typeface="+mn-ea"/>
                <a:cs typeface="Avenir LT Std 55 Roman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b="0" i="0" kern="1200">
                <a:solidFill>
                  <a:srgbClr val="00326E"/>
                </a:solidFill>
                <a:latin typeface="Avenir LT Std 55 Roman"/>
                <a:ea typeface="+mn-ea"/>
                <a:cs typeface="Avenir LT Std 55 Roman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00326E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itchFamily="34" charset="0"/>
              <a:buNone/>
            </a:pPr>
            <a:r>
              <a:rPr lang="fr-FR" sz="2000" b="1" dirty="0" smtClean="0">
                <a:solidFill>
                  <a:srgbClr val="C00000"/>
                </a:solidFill>
                <a:latin typeface="Avenir LT Std 55 Roman" pitchFamily="34" charset="0"/>
                <a:cs typeface="Avenir LT Std 55 Roman" pitchFamily="34" charset="0"/>
              </a:rPr>
              <a:t>Greg est estimé</a:t>
            </a:r>
          </a:p>
          <a:p>
            <a:pPr marL="457200" lvl="1" indent="0">
              <a:buFont typeface="Arial" pitchFamily="34" charset="0"/>
              <a:buNone/>
            </a:pPr>
            <a:r>
              <a:rPr lang="fr-FR" sz="2000" b="1" dirty="0" smtClean="0">
                <a:solidFill>
                  <a:srgbClr val="C00000"/>
                </a:solidFill>
                <a:latin typeface="Avenir LT Std 55 Roman" pitchFamily="34" charset="0"/>
                <a:cs typeface="Avenir LT Std 55 Roman" pitchFamily="34" charset="0"/>
              </a:rPr>
              <a:t>par 7 moines</a:t>
            </a:r>
            <a:endParaRPr lang="fr-FR" sz="2000" b="1" dirty="0">
              <a:solidFill>
                <a:srgbClr val="C00000"/>
              </a:solidFill>
              <a:latin typeface="Avenir LT Std 55 Roman" pitchFamily="34" charset="0"/>
              <a:cs typeface="Avenir LT Std 55 Roman" pitchFamily="34" charset="0"/>
            </a:endParaRPr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2414165" y="5715000"/>
            <a:ext cx="5201202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600" b="1" i="0" kern="1200">
                <a:solidFill>
                  <a:srgbClr val="00326E"/>
                </a:solidFill>
                <a:latin typeface="Avenir LT Std 55 Roman" pitchFamily="34" charset="0"/>
                <a:ea typeface="+mn-ea"/>
                <a:cs typeface="Avenir LT Std 55 Roman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b="0" i="0" kern="1200">
                <a:solidFill>
                  <a:srgbClr val="00326E"/>
                </a:solidFill>
                <a:latin typeface="Avenir LT Std 55 Roman"/>
                <a:ea typeface="+mn-ea"/>
                <a:cs typeface="Avenir LT Std 55 Roman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b="0" i="0" kern="1200">
                <a:solidFill>
                  <a:srgbClr val="00326E"/>
                </a:solidFill>
                <a:latin typeface="Avenir LT Std 55 Roman" pitchFamily="34" charset="0"/>
                <a:ea typeface="+mn-ea"/>
                <a:cs typeface="Avenir LT Std 55 Roman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b="0" i="0" kern="1200">
                <a:solidFill>
                  <a:srgbClr val="00326E"/>
                </a:solidFill>
                <a:latin typeface="Avenir LT Std 55 Roman"/>
                <a:ea typeface="+mn-ea"/>
                <a:cs typeface="Avenir LT Std 55 Roman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00326E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itchFamily="34" charset="0"/>
              <a:buNone/>
            </a:pPr>
            <a:r>
              <a:rPr lang="fr-FR" sz="2000" b="1" dirty="0" smtClean="0">
                <a:solidFill>
                  <a:srgbClr val="C00000"/>
                </a:solidFill>
                <a:latin typeface="Avenir LT Std 55 Roman" pitchFamily="34" charset="0"/>
                <a:cs typeface="Avenir LT Std 55 Roman" pitchFamily="34" charset="0"/>
              </a:rPr>
              <a:t>Simplicius, Basil et Elias s’estiment les uns les autres. Mais personne d’autre ne les estime </a:t>
            </a:r>
            <a:r>
              <a:rPr lang="mr-IN" sz="2000" b="1" dirty="0" smtClean="0">
                <a:solidFill>
                  <a:srgbClr val="C00000"/>
                </a:solidFill>
                <a:latin typeface="Avenir LT Std 55 Roman" pitchFamily="34" charset="0"/>
                <a:cs typeface="Avenir LT Std 55 Roman" pitchFamily="34" charset="0"/>
              </a:rPr>
              <a:t>…</a:t>
            </a:r>
            <a:endParaRPr lang="fr-FR" sz="2000" b="1" dirty="0">
              <a:solidFill>
                <a:srgbClr val="C00000"/>
              </a:solidFill>
              <a:latin typeface="Avenir LT Std 55 Roman" pitchFamily="34" charset="0"/>
              <a:cs typeface="Avenir LT Std 55 Roman" pitchFamily="34" charset="0"/>
            </a:endParaRPr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2738156" y="1374507"/>
            <a:ext cx="2630003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600" b="1" i="0" kern="1200">
                <a:solidFill>
                  <a:srgbClr val="00326E"/>
                </a:solidFill>
                <a:latin typeface="Avenir LT Std 55 Roman" pitchFamily="34" charset="0"/>
                <a:ea typeface="+mn-ea"/>
                <a:cs typeface="Avenir LT Std 55 Roman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b="0" i="0" kern="1200">
                <a:solidFill>
                  <a:srgbClr val="00326E"/>
                </a:solidFill>
                <a:latin typeface="Avenir LT Std 55 Roman"/>
                <a:ea typeface="+mn-ea"/>
                <a:cs typeface="Avenir LT Std 55 Roman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b="0" i="0" kern="1200">
                <a:solidFill>
                  <a:srgbClr val="00326E"/>
                </a:solidFill>
                <a:latin typeface="Avenir LT Std 55 Roman" pitchFamily="34" charset="0"/>
                <a:ea typeface="+mn-ea"/>
                <a:cs typeface="Avenir LT Std 55 Roman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b="0" i="0" kern="1200">
                <a:solidFill>
                  <a:srgbClr val="00326E"/>
                </a:solidFill>
                <a:latin typeface="Avenir LT Std 55 Roman"/>
                <a:ea typeface="+mn-ea"/>
                <a:cs typeface="Avenir LT Std 55 Roman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00326E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itchFamily="34" charset="0"/>
              <a:buNone/>
            </a:pPr>
            <a:r>
              <a:rPr lang="fr-FR" sz="2000" b="1" dirty="0" smtClean="0">
                <a:solidFill>
                  <a:srgbClr val="C00000"/>
                </a:solidFill>
                <a:latin typeface="Avenir LT Std 55 Roman" pitchFamily="34" charset="0"/>
                <a:cs typeface="Avenir LT Std 55 Roman" pitchFamily="34" charset="0"/>
              </a:rPr>
              <a:t>John est estimé</a:t>
            </a:r>
          </a:p>
          <a:p>
            <a:pPr marL="457200" lvl="1" indent="0">
              <a:buFont typeface="Arial" pitchFamily="34" charset="0"/>
              <a:buNone/>
            </a:pPr>
            <a:r>
              <a:rPr lang="fr-FR" sz="2000" b="1" dirty="0" smtClean="0">
                <a:solidFill>
                  <a:srgbClr val="C00000"/>
                </a:solidFill>
                <a:latin typeface="Avenir LT Std 55 Roman" pitchFamily="34" charset="0"/>
                <a:cs typeface="Avenir LT Std 55 Roman" pitchFamily="34" charset="0"/>
              </a:rPr>
              <a:t>par 6 moines</a:t>
            </a:r>
            <a:endParaRPr lang="fr-FR" sz="2000" b="1" dirty="0">
              <a:solidFill>
                <a:srgbClr val="C00000"/>
              </a:solidFill>
              <a:latin typeface="Avenir LT Std 55 Roman" pitchFamily="34" charset="0"/>
              <a:cs typeface="Avenir LT Std 55 Roman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23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49772"/>
            <a:ext cx="8686800" cy="1143000"/>
          </a:xfrm>
        </p:spPr>
        <p:txBody>
          <a:bodyPr/>
          <a:lstStyle/>
          <a:p>
            <a:r>
              <a:rPr lang="fr-FR" dirty="0" smtClean="0"/>
              <a:t>Intermédiarité = lien entre moines n’ayant pas de relation d’estime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292772"/>
            <a:ext cx="7065852" cy="5565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4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49772"/>
            <a:ext cx="8686800" cy="1143000"/>
          </a:xfrm>
        </p:spPr>
        <p:txBody>
          <a:bodyPr/>
          <a:lstStyle/>
          <a:p>
            <a:r>
              <a:rPr lang="fr-FR" dirty="0" smtClean="0"/>
              <a:t>Intermédiarité = lien entre moines n’ayant pas de relation d’estime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2772"/>
            <a:ext cx="7065852" cy="5565228"/>
          </a:xfrm>
          <a:prstGeom prst="rect">
            <a:avLst/>
          </a:prstGeom>
        </p:spPr>
      </p:pic>
      <p:sp>
        <p:nvSpPr>
          <p:cNvPr id="4" name="Espace réservé du contenu 2"/>
          <p:cNvSpPr txBox="1">
            <a:spLocks/>
          </p:cNvSpPr>
          <p:nvPr/>
        </p:nvSpPr>
        <p:spPr>
          <a:xfrm>
            <a:off x="3170910" y="1426779"/>
            <a:ext cx="551589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600" b="1" i="0" kern="1200">
                <a:solidFill>
                  <a:srgbClr val="00326E"/>
                </a:solidFill>
                <a:latin typeface="Avenir LT Std 55 Roman" pitchFamily="34" charset="0"/>
                <a:ea typeface="+mn-ea"/>
                <a:cs typeface="Avenir LT Std 55 Roman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b="0" i="0" kern="1200">
                <a:solidFill>
                  <a:srgbClr val="00326E"/>
                </a:solidFill>
                <a:latin typeface="Avenir LT Std 55 Roman"/>
                <a:ea typeface="+mn-ea"/>
                <a:cs typeface="Avenir LT Std 55 Roman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b="0" i="0" kern="1200">
                <a:solidFill>
                  <a:srgbClr val="00326E"/>
                </a:solidFill>
                <a:latin typeface="Avenir LT Std 55 Roman" pitchFamily="34" charset="0"/>
                <a:ea typeface="+mn-ea"/>
                <a:cs typeface="Avenir LT Std 55 Roman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b="0" i="0" kern="1200">
                <a:solidFill>
                  <a:srgbClr val="00326E"/>
                </a:solidFill>
                <a:latin typeface="Avenir LT Std 55 Roman"/>
                <a:ea typeface="+mn-ea"/>
                <a:cs typeface="Avenir LT Std 55 Roman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00326E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itchFamily="34" charset="0"/>
              <a:buNone/>
            </a:pPr>
            <a:r>
              <a:rPr lang="fr-FR" sz="2000" b="1" dirty="0" smtClean="0">
                <a:solidFill>
                  <a:srgbClr val="C00000"/>
                </a:solidFill>
                <a:latin typeface="Avenir LT Std 55 Roman" pitchFamily="34" charset="0"/>
                <a:cs typeface="Avenir LT Std 55 Roman" pitchFamily="34" charset="0"/>
              </a:rPr>
              <a:t>John , Bonaventure, Greg et Ambrose  relient les deux groupes rivaux du monastère par des liens d’estime.</a:t>
            </a:r>
            <a:endParaRPr lang="fr-FR" sz="2000" b="1" dirty="0">
              <a:solidFill>
                <a:srgbClr val="C00000"/>
              </a:solidFill>
              <a:latin typeface="Avenir LT Std 55 Roman" pitchFamily="34" charset="0"/>
              <a:cs typeface="Avenir LT Std 55 Roman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9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2</a:t>
            </a:r>
            <a:r>
              <a:rPr lang="fr-FR" dirty="0" smtClean="0"/>
              <a:t>. Identification de groupes dans un graphe de relation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8412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Composantes connexes (1)</a:t>
            </a:r>
            <a:br>
              <a:rPr lang="fr-FR" dirty="0" smtClean="0"/>
            </a:br>
            <a:r>
              <a:rPr lang="fr-FR" dirty="0" smtClean="0"/>
              <a:t>relations réciproques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82406"/>
            <a:ext cx="6680554" cy="5175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40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Objectifs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r-FR" sz="3200" dirty="0" smtClean="0"/>
              <a:t>Etudier les relations directes entre individus à travers un exemple « classique » de sociologie</a:t>
            </a:r>
            <a:br>
              <a:rPr lang="fr-FR" sz="3200" dirty="0" smtClean="0"/>
            </a:br>
            <a:endParaRPr lang="fr-FR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fr-FR" sz="3200" dirty="0" smtClean="0"/>
              <a:t>Apprendre à identifier des groupes dans un réseau par des méthodes simples (connexité, cliques, cohésion)</a:t>
            </a:r>
            <a:endParaRPr lang="fr-FR" sz="3200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6629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Composantes connexes (1)</a:t>
            </a:r>
            <a:br>
              <a:rPr lang="fr-FR" dirty="0" smtClean="0"/>
            </a:br>
            <a:r>
              <a:rPr lang="fr-FR" dirty="0" smtClean="0"/>
              <a:t>relations réciproques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82406"/>
            <a:ext cx="6680554" cy="5175594"/>
          </a:xfrm>
          <a:prstGeom prst="rect">
            <a:avLst/>
          </a:prstGeom>
        </p:spPr>
      </p:pic>
      <p:sp>
        <p:nvSpPr>
          <p:cNvPr id="3" name="Ellipse 2"/>
          <p:cNvSpPr/>
          <p:nvPr/>
        </p:nvSpPr>
        <p:spPr>
          <a:xfrm rot="18310500">
            <a:off x="3446652" y="3528344"/>
            <a:ext cx="1410852" cy="2298047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/>
          <p:cNvSpPr/>
          <p:nvPr/>
        </p:nvSpPr>
        <p:spPr>
          <a:xfrm rot="21007842">
            <a:off x="5080033" y="3136660"/>
            <a:ext cx="1230208" cy="2298047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 rot="17792940">
            <a:off x="733854" y="4725855"/>
            <a:ext cx="1779496" cy="2380101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 rot="19076879">
            <a:off x="239944" y="3001262"/>
            <a:ext cx="1109646" cy="2018697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 rot="16200000">
            <a:off x="1086548" y="1087215"/>
            <a:ext cx="2054763" cy="2777431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363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Composantes connexes (2)</a:t>
            </a:r>
            <a:br>
              <a:rPr lang="fr-FR" dirty="0" smtClean="0"/>
            </a:br>
            <a:r>
              <a:rPr lang="fr-FR" dirty="0" smtClean="0"/>
              <a:t>relations quelconques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90655"/>
            <a:ext cx="7072156" cy="5367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96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Composantes connexes (2)</a:t>
            </a:r>
            <a:br>
              <a:rPr lang="fr-FR" dirty="0" smtClean="0"/>
            </a:br>
            <a:r>
              <a:rPr lang="fr-FR" dirty="0" smtClean="0"/>
              <a:t>relations quelconques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90655"/>
            <a:ext cx="7072156" cy="5367345"/>
          </a:xfrm>
          <a:prstGeom prst="rect">
            <a:avLst/>
          </a:prstGeom>
        </p:spPr>
      </p:pic>
      <p:sp>
        <p:nvSpPr>
          <p:cNvPr id="4" name="Ellipse 3"/>
          <p:cNvSpPr/>
          <p:nvPr/>
        </p:nvSpPr>
        <p:spPr>
          <a:xfrm rot="16598685">
            <a:off x="926303" y="405451"/>
            <a:ext cx="5909346" cy="7902382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642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Cliques = groupes à liaisons internes maximales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90655"/>
            <a:ext cx="7072156" cy="5367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34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Cliques : le cas d’Ambrose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90655"/>
            <a:ext cx="7072156" cy="5367345"/>
          </a:xfrm>
          <a:prstGeom prst="rect">
            <a:avLst/>
          </a:prstGeom>
        </p:spPr>
      </p:pic>
      <p:sp>
        <p:nvSpPr>
          <p:cNvPr id="4" name="Ellipse 3"/>
          <p:cNvSpPr/>
          <p:nvPr/>
        </p:nvSpPr>
        <p:spPr>
          <a:xfrm>
            <a:off x="3704898" y="2427891"/>
            <a:ext cx="2522481" cy="2932386"/>
          </a:xfrm>
          <a:prstGeom prst="ellipse">
            <a:avLst/>
          </a:prstGeom>
          <a:solidFill>
            <a:schemeClr val="accent6">
              <a:lumMod val="60000"/>
              <a:lumOff val="40000"/>
              <a:alpha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>
                <a:solidFill>
                  <a:srgbClr val="FF0000"/>
                </a:solidFill>
              </a:rPr>
              <a:t>5</a:t>
            </a:r>
            <a:endParaRPr lang="fr-FR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03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Cliques : le cas d’Ambrose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90655"/>
            <a:ext cx="7072156" cy="5367345"/>
          </a:xfrm>
          <a:prstGeom prst="rect">
            <a:avLst/>
          </a:prstGeom>
        </p:spPr>
      </p:pic>
      <p:sp>
        <p:nvSpPr>
          <p:cNvPr id="4" name="Ellipse 3"/>
          <p:cNvSpPr/>
          <p:nvPr/>
        </p:nvSpPr>
        <p:spPr>
          <a:xfrm>
            <a:off x="3704898" y="2427891"/>
            <a:ext cx="2522481" cy="2932386"/>
          </a:xfrm>
          <a:prstGeom prst="ellipse">
            <a:avLst/>
          </a:prstGeom>
          <a:solidFill>
            <a:schemeClr val="accent6">
              <a:lumMod val="60000"/>
              <a:lumOff val="40000"/>
              <a:alpha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>
                <a:solidFill>
                  <a:srgbClr val="FF0000"/>
                </a:solidFill>
              </a:rPr>
              <a:t>5</a:t>
            </a:r>
            <a:endParaRPr lang="fr-FR" sz="3600" b="1" dirty="0">
              <a:solidFill>
                <a:srgbClr val="FF0000"/>
              </a:solidFill>
            </a:endParaRPr>
          </a:p>
        </p:txBody>
      </p:sp>
      <p:sp>
        <p:nvSpPr>
          <p:cNvPr id="5" name="Ellipse 4"/>
          <p:cNvSpPr/>
          <p:nvPr/>
        </p:nvSpPr>
        <p:spPr>
          <a:xfrm>
            <a:off x="2822028" y="2096814"/>
            <a:ext cx="2758965" cy="1671145"/>
          </a:xfrm>
          <a:prstGeom prst="ellipse">
            <a:avLst/>
          </a:prstGeom>
          <a:solidFill>
            <a:srgbClr val="00B050">
              <a:alpha val="16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solidFill>
                  <a:srgbClr val="FF0000"/>
                </a:solidFill>
              </a:rPr>
              <a:t>3</a:t>
            </a:r>
            <a:endParaRPr lang="fr-FR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4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Cliques : le cas d’Amand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820" y="1490655"/>
            <a:ext cx="7072156" cy="5367345"/>
          </a:xfrm>
          <a:prstGeom prst="rect">
            <a:avLst/>
          </a:prstGeom>
        </p:spPr>
      </p:pic>
      <p:sp>
        <p:nvSpPr>
          <p:cNvPr id="6" name="Espace réservé du contenu 2"/>
          <p:cNvSpPr txBox="1">
            <a:spLocks/>
          </p:cNvSpPr>
          <p:nvPr/>
        </p:nvSpPr>
        <p:spPr>
          <a:xfrm>
            <a:off x="3107848" y="5715000"/>
            <a:ext cx="4380772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600" b="1" i="0" kern="1200">
                <a:solidFill>
                  <a:srgbClr val="00326E"/>
                </a:solidFill>
                <a:latin typeface="Avenir LT Std 55 Roman" pitchFamily="34" charset="0"/>
                <a:ea typeface="+mn-ea"/>
                <a:cs typeface="Avenir LT Std 55 Roman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b="0" i="0" kern="1200">
                <a:solidFill>
                  <a:srgbClr val="00326E"/>
                </a:solidFill>
                <a:latin typeface="Avenir LT Std 55 Roman"/>
                <a:ea typeface="+mn-ea"/>
                <a:cs typeface="Avenir LT Std 55 Roman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b="0" i="0" kern="1200">
                <a:solidFill>
                  <a:srgbClr val="00326E"/>
                </a:solidFill>
                <a:latin typeface="Avenir LT Std 55 Roman" pitchFamily="34" charset="0"/>
                <a:ea typeface="+mn-ea"/>
                <a:cs typeface="Avenir LT Std 55 Roman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b="0" i="0" kern="1200">
                <a:solidFill>
                  <a:srgbClr val="00326E"/>
                </a:solidFill>
                <a:latin typeface="Avenir LT Std 55 Roman"/>
                <a:ea typeface="+mn-ea"/>
                <a:cs typeface="Avenir LT Std 55 Roman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00326E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itchFamily="34" charset="0"/>
              <a:buNone/>
            </a:pPr>
            <a:r>
              <a:rPr lang="fr-FR" sz="2000" b="1" dirty="0" smtClean="0">
                <a:solidFill>
                  <a:srgbClr val="C00000"/>
                </a:solidFill>
                <a:latin typeface="Avenir LT Std 55 Roman" pitchFamily="34" charset="0"/>
                <a:cs typeface="Avenir LT Std 55 Roman" pitchFamily="34" charset="0"/>
              </a:rPr>
              <a:t>A combien de cliques de 3 personnes ou plus </a:t>
            </a:r>
            <a:r>
              <a:rPr lang="fr-FR" sz="2000" b="1" smtClean="0">
                <a:solidFill>
                  <a:srgbClr val="C00000"/>
                </a:solidFill>
                <a:latin typeface="Avenir LT Std 55 Roman" pitchFamily="34" charset="0"/>
                <a:cs typeface="Avenir LT Std 55 Roman" pitchFamily="34" charset="0"/>
              </a:rPr>
              <a:t>participe Amand ?</a:t>
            </a:r>
            <a:endParaRPr lang="fr-FR" sz="2000" b="1" dirty="0">
              <a:solidFill>
                <a:srgbClr val="C00000"/>
              </a:solidFill>
              <a:latin typeface="Avenir LT Std 55 Roman" pitchFamily="34" charset="0"/>
              <a:cs typeface="Avenir LT Std 55 Roman" pitchFamily="34" charset="0"/>
            </a:endParaRPr>
          </a:p>
        </p:txBody>
      </p:sp>
      <p:cxnSp>
        <p:nvCxnSpPr>
          <p:cNvPr id="8" name="Connecteur droit avec flèche 7"/>
          <p:cNvCxnSpPr/>
          <p:nvPr/>
        </p:nvCxnSpPr>
        <p:spPr>
          <a:xfrm flipH="1" flipV="1">
            <a:off x="3531476" y="5108028"/>
            <a:ext cx="583324" cy="606972"/>
          </a:xfrm>
          <a:prstGeom prst="straightConnector1">
            <a:avLst/>
          </a:prstGeom>
          <a:ln w="412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175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Cliques : le cas d’Amand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820" y="1490655"/>
            <a:ext cx="7072156" cy="5367345"/>
          </a:xfrm>
          <a:prstGeom prst="rect">
            <a:avLst/>
          </a:prstGeom>
        </p:spPr>
      </p:pic>
      <p:sp>
        <p:nvSpPr>
          <p:cNvPr id="4" name="Ellipse 3"/>
          <p:cNvSpPr/>
          <p:nvPr/>
        </p:nvSpPr>
        <p:spPr>
          <a:xfrm>
            <a:off x="2985920" y="3878316"/>
            <a:ext cx="2815789" cy="1686911"/>
          </a:xfrm>
          <a:prstGeom prst="ellipse">
            <a:avLst/>
          </a:prstGeom>
          <a:solidFill>
            <a:schemeClr val="accent2">
              <a:alpha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 smtClean="0">
                <a:solidFill>
                  <a:srgbClr val="FF0000"/>
                </a:solidFill>
              </a:rPr>
              <a:t>3</a:t>
            </a:r>
            <a:endParaRPr lang="fr-FR" sz="3600" b="1" dirty="0">
              <a:solidFill>
                <a:srgbClr val="FF0000"/>
              </a:solidFill>
            </a:endParaRPr>
          </a:p>
        </p:txBody>
      </p:sp>
      <p:sp>
        <p:nvSpPr>
          <p:cNvPr id="5" name="Ellipse 4"/>
          <p:cNvSpPr/>
          <p:nvPr/>
        </p:nvSpPr>
        <p:spPr>
          <a:xfrm rot="19397593">
            <a:off x="1662253" y="4781678"/>
            <a:ext cx="2703354" cy="1719350"/>
          </a:xfrm>
          <a:prstGeom prst="ellipse">
            <a:avLst/>
          </a:prstGeom>
          <a:solidFill>
            <a:schemeClr val="accent4">
              <a:lumMod val="75000"/>
              <a:alpha val="16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solidFill>
                  <a:srgbClr val="FF0000"/>
                </a:solidFill>
              </a:rPr>
              <a:t>3</a:t>
            </a:r>
            <a:endParaRPr lang="fr-FR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21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Groupes fondés sur la cohésion</a:t>
            </a:r>
            <a:br>
              <a:rPr lang="fr-FR" dirty="0" smtClean="0"/>
            </a:br>
            <a:r>
              <a:rPr lang="fr-FR" b="0" i="1" dirty="0" smtClean="0"/>
              <a:t>(ex. algorithme de Louvain)</a:t>
            </a:r>
            <a:endParaRPr lang="fr-FR" b="0" i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2255" y="1417638"/>
            <a:ext cx="6825813" cy="5265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00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 : application aux donnés du web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9113" y="1595438"/>
            <a:ext cx="7065773" cy="452596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125779"/>
            <a:ext cx="93174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chemeClr val="tx2"/>
                </a:solidFill>
              </a:rPr>
              <a:t>https://</a:t>
            </a:r>
            <a:r>
              <a:rPr lang="fr-FR" sz="2800" b="1" dirty="0" err="1">
                <a:solidFill>
                  <a:schemeClr val="tx2"/>
                </a:solidFill>
              </a:rPr>
              <a:t>politoscope.org</a:t>
            </a:r>
            <a:r>
              <a:rPr lang="fr-FR" sz="2800" b="1" dirty="0">
                <a:solidFill>
                  <a:schemeClr val="tx2"/>
                </a:solidFill>
              </a:rPr>
              <a:t>/2017/04/la-</a:t>
            </a:r>
            <a:r>
              <a:rPr lang="fr-FR" sz="2800" b="1" dirty="0" err="1">
                <a:solidFill>
                  <a:schemeClr val="tx2"/>
                </a:solidFill>
              </a:rPr>
              <a:t>tweetosphere</a:t>
            </a:r>
            <a:r>
              <a:rPr lang="fr-FR" sz="2800" b="1" dirty="0">
                <a:solidFill>
                  <a:schemeClr val="tx2"/>
                </a:solidFill>
              </a:rPr>
              <a:t>-politique/</a:t>
            </a:r>
          </a:p>
        </p:txBody>
      </p:sp>
    </p:spTree>
    <p:extLst>
      <p:ext uri="{BB962C8B-B14F-4D97-AF65-F5344CB8AC3E}">
        <p14:creationId xmlns:p14="http://schemas.microsoft.com/office/powerpoint/2010/main" val="338532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71600" y="2130427"/>
            <a:ext cx="6808125" cy="1470025"/>
          </a:xfrm>
        </p:spPr>
        <p:txBody>
          <a:bodyPr/>
          <a:lstStyle/>
          <a:p>
            <a:pPr algn="l"/>
            <a:r>
              <a:rPr lang="fr-FR" dirty="0"/>
              <a:t>Introduction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r>
              <a:rPr lang="fr-FR" b="1" dirty="0" smtClean="0">
                <a:solidFill>
                  <a:schemeClr val="tx2"/>
                </a:solidFill>
              </a:rPr>
              <a:t>Aux origines de l’analyse des réseaux sociaux </a:t>
            </a:r>
            <a:r>
              <a:rPr lang="mr-IN" b="1" dirty="0" smtClean="0">
                <a:solidFill>
                  <a:schemeClr val="tx2"/>
                </a:solidFill>
              </a:rPr>
              <a:t>…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21447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 : application aux donnés du web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0" y="6125779"/>
            <a:ext cx="93174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chemeClr val="tx2"/>
                </a:solidFill>
              </a:rPr>
              <a:t>https://</a:t>
            </a:r>
            <a:r>
              <a:rPr lang="fr-FR" sz="2800" b="1" dirty="0" err="1">
                <a:solidFill>
                  <a:schemeClr val="tx2"/>
                </a:solidFill>
              </a:rPr>
              <a:t>politoscope.org</a:t>
            </a:r>
            <a:r>
              <a:rPr lang="fr-FR" sz="2800" b="1" dirty="0">
                <a:solidFill>
                  <a:schemeClr val="tx2"/>
                </a:solidFill>
              </a:rPr>
              <a:t>/2017/04/la-</a:t>
            </a:r>
            <a:r>
              <a:rPr lang="fr-FR" sz="2800" b="1" dirty="0" err="1">
                <a:solidFill>
                  <a:schemeClr val="tx2"/>
                </a:solidFill>
              </a:rPr>
              <a:t>tweetosphere</a:t>
            </a:r>
            <a:r>
              <a:rPr lang="fr-FR" sz="2800" b="1" dirty="0">
                <a:solidFill>
                  <a:schemeClr val="tx2"/>
                </a:solidFill>
              </a:rPr>
              <a:t>-politique/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627" y="1594760"/>
            <a:ext cx="7788166" cy="4531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48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Sources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2" indent="-342900"/>
            <a:r>
              <a:rPr lang="en-US" sz="3600" b="1" dirty="0"/>
              <a:t>Sampson, S. (1969</a:t>
            </a:r>
            <a:r>
              <a:rPr lang="en-US" sz="3600" b="1" dirty="0" smtClean="0"/>
              <a:t>).  </a:t>
            </a:r>
            <a:r>
              <a:rPr lang="en-US" sz="3600" i="1" dirty="0" smtClean="0"/>
              <a:t>Crisis </a:t>
            </a:r>
            <a:r>
              <a:rPr lang="en-US" sz="3600" i="1" dirty="0"/>
              <a:t>in a </a:t>
            </a:r>
            <a:r>
              <a:rPr lang="en-US" sz="3600" i="1" dirty="0" smtClean="0"/>
              <a:t>cloister. </a:t>
            </a:r>
            <a:r>
              <a:rPr lang="en-US" sz="3600" dirty="0"/>
              <a:t>Unpublished doctoral dissertation, Cornell University</a:t>
            </a:r>
            <a:r>
              <a:rPr lang="en-US" sz="3600" dirty="0" smtClean="0"/>
              <a:t>.</a:t>
            </a:r>
          </a:p>
          <a:p>
            <a:pPr marL="342900" lvl="2" indent="-342900"/>
            <a:endParaRPr lang="en-US" sz="3600" dirty="0"/>
          </a:p>
          <a:p>
            <a:pPr marL="342900" lvl="2" indent="-342900"/>
            <a:r>
              <a:rPr lang="en-US" sz="3600" b="1" dirty="0" err="1" smtClean="0"/>
              <a:t>Logiciel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Visone</a:t>
            </a:r>
            <a:r>
              <a:rPr lang="en-US" sz="3600" dirty="0"/>
              <a:t>, </a:t>
            </a:r>
            <a:r>
              <a:rPr lang="en-US" sz="3600" dirty="0">
                <a:hlinkClick r:id="rId2"/>
              </a:rPr>
              <a:t>http://visone.info</a:t>
            </a:r>
            <a:r>
              <a:rPr lang="en-US" sz="3600" dirty="0" smtClean="0">
                <a:hlinkClick r:id="rId2"/>
              </a:rPr>
              <a:t>/</a:t>
            </a:r>
            <a:r>
              <a:rPr lang="en-US" sz="3600" dirty="0" smtClean="0"/>
              <a:t> , </a:t>
            </a:r>
            <a:r>
              <a:rPr lang="en-US" sz="3600" dirty="0" err="1" smtClean="0"/>
              <a:t>consulté</a:t>
            </a:r>
            <a:r>
              <a:rPr lang="en-US" sz="3600" dirty="0" smtClean="0"/>
              <a:t> le 19 Mai 2018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1515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41435" y="511121"/>
            <a:ext cx="8229600" cy="1143000"/>
          </a:xfrm>
        </p:spPr>
        <p:txBody>
          <a:bodyPr/>
          <a:lstStyle/>
          <a:p>
            <a:r>
              <a:rPr lang="fr-FR" i="1" dirty="0" smtClean="0"/>
              <a:t>(à mettre dans les crédits) </a:t>
            </a:r>
            <a:r>
              <a:rPr lang="fr-FR" dirty="0" smtClean="0"/>
              <a:t>Pour en savoir </a:t>
            </a:r>
            <a:r>
              <a:rPr lang="fr-FR" dirty="0" smtClean="0"/>
              <a:t>plus, deux </a:t>
            </a:r>
            <a:r>
              <a:rPr lang="fr-FR" smtClean="0"/>
              <a:t>ouvrages classiques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3568" y="1772818"/>
            <a:ext cx="8129355" cy="4525963"/>
          </a:xfrm>
        </p:spPr>
        <p:txBody>
          <a:bodyPr>
            <a:normAutofit fontScale="92500" lnSpcReduction="1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 smtClean="0"/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fr-FR" dirty="0" err="1"/>
              <a:t>Degenne</a:t>
            </a:r>
            <a:r>
              <a:rPr lang="fr-FR" dirty="0"/>
              <a:t>, A., &amp; </a:t>
            </a:r>
            <a:r>
              <a:rPr lang="fr-FR" dirty="0" err="1"/>
              <a:t>Forsé</a:t>
            </a:r>
            <a:r>
              <a:rPr lang="fr-FR" dirty="0"/>
              <a:t>, M. (1994). </a:t>
            </a:r>
            <a:r>
              <a:rPr lang="fr-FR" b="0" i="1" dirty="0"/>
              <a:t>Les réseaux sociaux. </a:t>
            </a:r>
            <a:r>
              <a:rPr lang="fr-FR" b="0" dirty="0"/>
              <a:t>Une approche structurale en sociologie. Paris: Armand Colin</a:t>
            </a:r>
            <a:r>
              <a:rPr lang="fr-FR" b="0" dirty="0" smtClean="0"/>
              <a:t>.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fr-FR" b="0" dirty="0"/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fr-FR" dirty="0" err="1"/>
              <a:t>Wasserman</a:t>
            </a:r>
            <a:r>
              <a:rPr lang="fr-FR" dirty="0"/>
              <a:t>, S., &amp; Faust, K. (1994). </a:t>
            </a:r>
            <a:r>
              <a:rPr lang="fr-FR" b="0" i="1" dirty="0"/>
              <a:t>Social network </a:t>
            </a:r>
            <a:r>
              <a:rPr lang="fr-FR" b="0" i="1" dirty="0" err="1"/>
              <a:t>analysis</a:t>
            </a:r>
            <a:r>
              <a:rPr lang="fr-FR" b="0" i="1" dirty="0"/>
              <a:t>: </a:t>
            </a:r>
            <a:r>
              <a:rPr lang="fr-FR" b="0" i="1" dirty="0" err="1"/>
              <a:t>Methods</a:t>
            </a:r>
            <a:r>
              <a:rPr lang="fr-FR" b="0" i="1" dirty="0"/>
              <a:t> and </a:t>
            </a:r>
            <a:r>
              <a:rPr lang="fr-FR" b="0" i="1" dirty="0" smtClean="0"/>
              <a:t>applications</a:t>
            </a:r>
            <a:r>
              <a:rPr lang="fr-FR" b="0" dirty="0" smtClean="0"/>
              <a:t>. Cambridge </a:t>
            </a:r>
            <a:r>
              <a:rPr lang="fr-FR" b="0" dirty="0" err="1"/>
              <a:t>university</a:t>
            </a:r>
            <a:r>
              <a:rPr lang="fr-FR" b="0" dirty="0"/>
              <a:t> </a:t>
            </a:r>
            <a:r>
              <a:rPr lang="fr-FR" b="0" dirty="0" err="1"/>
              <a:t>press</a:t>
            </a:r>
            <a:r>
              <a:rPr lang="fr-FR" b="0" dirty="0"/>
              <a:t>.</a:t>
            </a:r>
            <a:endParaRPr lang="fr-FR" b="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227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0" dirty="0"/>
              <a:t/>
            </a:r>
            <a:br>
              <a:rPr lang="fr-FR" b="0" dirty="0"/>
            </a:br>
            <a:r>
              <a:rPr lang="fr-FR" sz="3600" dirty="0" smtClean="0"/>
              <a:t>Crise dans un monastère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00100" lvl="1" indent="-342900">
              <a:buFont typeface="Arial" pitchFamily="34" charset="0"/>
              <a:buChar char="•"/>
            </a:pPr>
            <a:r>
              <a:rPr lang="fr-FR" b="1" dirty="0" smtClean="0">
                <a:latin typeface="Avenir LT Std 55 Roman" pitchFamily="34" charset="0"/>
                <a:cs typeface="Avenir LT Std 55 Roman" pitchFamily="34" charset="0"/>
              </a:rPr>
              <a:t>Un groupe de 18 moines fait l’objet d’une des premières thèse de </a:t>
            </a:r>
            <a:r>
              <a:rPr lang="fr-FR" b="1" i="1" dirty="0" smtClean="0">
                <a:latin typeface="Avenir LT Std 55 Roman" pitchFamily="34" charset="0"/>
                <a:cs typeface="Avenir LT Std 55 Roman" pitchFamily="34" charset="0"/>
              </a:rPr>
              <a:t>social network </a:t>
            </a:r>
            <a:r>
              <a:rPr lang="fr-FR" b="1" i="1" dirty="0" err="1" smtClean="0">
                <a:latin typeface="Avenir LT Std 55 Roman" pitchFamily="34" charset="0"/>
                <a:cs typeface="Avenir LT Std 55 Roman" pitchFamily="34" charset="0"/>
              </a:rPr>
              <a:t>analysis</a:t>
            </a:r>
            <a:r>
              <a:rPr lang="fr-FR" b="1" i="1" dirty="0">
                <a:latin typeface="Avenir LT Std 55 Roman" pitchFamily="34" charset="0"/>
                <a:cs typeface="Avenir LT Std 55 Roman" pitchFamily="34" charset="0"/>
              </a:rPr>
              <a:t> </a:t>
            </a:r>
            <a:r>
              <a:rPr lang="fr-FR" b="1" dirty="0" smtClean="0">
                <a:latin typeface="Avenir LT Std 55 Roman" pitchFamily="34" charset="0"/>
                <a:cs typeface="Avenir LT Std 55 Roman" pitchFamily="34" charset="0"/>
              </a:rPr>
              <a:t>par Samuel </a:t>
            </a:r>
            <a:r>
              <a:rPr lang="fr-FR" b="1" dirty="0" err="1" smtClean="0">
                <a:latin typeface="Avenir LT Std 55 Roman" pitchFamily="34" charset="0"/>
                <a:cs typeface="Avenir LT Std 55 Roman" pitchFamily="34" charset="0"/>
              </a:rPr>
              <a:t>Sampson</a:t>
            </a:r>
            <a:r>
              <a:rPr lang="fr-FR" b="1" dirty="0" smtClean="0">
                <a:latin typeface="Avenir LT Std 55 Roman" pitchFamily="34" charset="0"/>
                <a:cs typeface="Avenir LT Std 55 Roman" pitchFamily="34" charset="0"/>
              </a:rPr>
              <a:t/>
            </a:r>
            <a:br>
              <a:rPr lang="fr-FR" b="1" dirty="0" smtClean="0">
                <a:latin typeface="Avenir LT Std 55 Roman" pitchFamily="34" charset="0"/>
                <a:cs typeface="Avenir LT Std 55 Roman" pitchFamily="34" charset="0"/>
              </a:rPr>
            </a:br>
            <a:endParaRPr lang="fr-FR" b="1" dirty="0">
              <a:latin typeface="Avenir LT Std 55 Roman" pitchFamily="34" charset="0"/>
              <a:cs typeface="Avenir LT Std 55 Roman" pitchFamily="34" charset="0"/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fr-FR" b="1" dirty="0" smtClean="0">
                <a:latin typeface="Avenir LT Std 55 Roman" pitchFamily="34" charset="0"/>
                <a:cs typeface="Avenir LT Std 55 Roman" pitchFamily="34" charset="0"/>
              </a:rPr>
              <a:t>..mais une crise éclate dans le monastère au cours de la période d’observation </a:t>
            </a:r>
            <a:r>
              <a:rPr lang="mr-IN" b="1" dirty="0" smtClean="0">
                <a:latin typeface="Avenir LT Std 55 Roman" pitchFamily="34" charset="0"/>
                <a:cs typeface="Avenir LT Std 55 Roman" pitchFamily="34" charset="0"/>
              </a:rPr>
              <a:t>…</a:t>
            </a:r>
            <a:r>
              <a:rPr lang="fr-FR" b="1" dirty="0" smtClean="0">
                <a:latin typeface="Avenir LT Std 55 Roman" pitchFamily="34" charset="0"/>
                <a:cs typeface="Avenir LT Std 55 Roman" pitchFamily="34" charset="0"/>
              </a:rPr>
              <a:t> </a:t>
            </a:r>
            <a:endParaRPr lang="fr-FR" b="1" dirty="0">
              <a:latin typeface="Avenir LT Std 55 Roman" pitchFamily="34" charset="0"/>
              <a:cs typeface="Avenir LT Std 55 Roman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92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0" dirty="0"/>
              <a:t/>
            </a:r>
            <a:br>
              <a:rPr lang="fr-FR" b="0" dirty="0"/>
            </a:br>
            <a:r>
              <a:rPr lang="fr-FR" sz="3600" dirty="0" smtClean="0"/>
              <a:t>Crise dans un monastère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800100" lvl="1" indent="-342900">
              <a:buFont typeface="Arial" pitchFamily="34" charset="0"/>
              <a:buChar char="•"/>
            </a:pPr>
            <a:r>
              <a:rPr lang="fr-FR" b="1" dirty="0" smtClean="0">
                <a:latin typeface="Avenir LT Std 55 Roman" pitchFamily="34" charset="0"/>
                <a:cs typeface="Avenir LT Std 55 Roman" pitchFamily="34" charset="0"/>
              </a:rPr>
              <a:t>A la suite de la crise quatre  des moines sont chassés et sept autres décident de partir.</a:t>
            </a:r>
            <a:br>
              <a:rPr lang="fr-FR" b="1" dirty="0" smtClean="0">
                <a:latin typeface="Avenir LT Std 55 Roman" pitchFamily="34" charset="0"/>
                <a:cs typeface="Avenir LT Std 55 Roman" pitchFamily="34" charset="0"/>
              </a:rPr>
            </a:br>
            <a:endParaRPr lang="fr-FR" b="1" dirty="0">
              <a:latin typeface="Avenir LT Std 55 Roman" pitchFamily="34" charset="0"/>
              <a:cs typeface="Avenir LT Std 55 Roman" pitchFamily="34" charset="0"/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fr-FR" b="1" dirty="0" smtClean="0">
                <a:latin typeface="Avenir LT Std 55 Roman" pitchFamily="34" charset="0"/>
                <a:cs typeface="Avenir LT Std 55 Roman" pitchFamily="34" charset="0"/>
              </a:rPr>
              <a:t>Quant à la thèse du doctorant en sociologie, elle ne sera jamais publiée mais fournira l’un des plus beaux exemples d’analyse de réseau social aux </a:t>
            </a:r>
            <a:r>
              <a:rPr lang="fr-FR" b="1" dirty="0" smtClean="0">
                <a:latin typeface="Avenir LT Std 55 Roman" pitchFamily="34" charset="0"/>
                <a:cs typeface="Avenir LT Std 55 Roman" pitchFamily="34" charset="0"/>
              </a:rPr>
              <a:t>successeurs </a:t>
            </a:r>
            <a:r>
              <a:rPr lang="fr-FR" b="1" dirty="0" smtClean="0">
                <a:latin typeface="Avenir LT Std 55 Roman" pitchFamily="34" charset="0"/>
                <a:cs typeface="Avenir LT Std 55 Roman" pitchFamily="34" charset="0"/>
              </a:rPr>
              <a:t>!</a:t>
            </a:r>
            <a:endParaRPr lang="fr-FR" b="1" dirty="0">
              <a:latin typeface="Avenir LT Std 55 Roman" pitchFamily="34" charset="0"/>
              <a:cs typeface="Avenir LT Std 55 Roman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28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18 moines -  4 groupes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93838"/>
            <a:ext cx="4155194" cy="5364162"/>
          </a:xfrm>
          <a:prstGeom prst="rect">
            <a:avLst/>
          </a:prstGeom>
        </p:spPr>
      </p:pic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3957145" y="1417638"/>
            <a:ext cx="5186855" cy="5314238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fr-FR" b="1" u="sng" dirty="0" smtClean="0">
                <a:latin typeface="Avenir LT Std 55 Roman" pitchFamily="34" charset="0"/>
                <a:cs typeface="Avenir LT Std 55 Roman" pitchFamily="34" charset="0"/>
              </a:rPr>
              <a:t>Jeunes turcs </a:t>
            </a:r>
            <a:r>
              <a:rPr lang="fr-FR" b="1" dirty="0" smtClean="0">
                <a:latin typeface="Avenir LT Std 55 Roman" pitchFamily="34" charset="0"/>
                <a:cs typeface="Avenir LT Std 55 Roman" pitchFamily="34" charset="0"/>
              </a:rPr>
              <a:t>: moines réformateurs récemment arrivés </a:t>
            </a:r>
            <a:endParaRPr lang="fr-FR" b="1" dirty="0">
              <a:latin typeface="Avenir LT Std 55 Roman" pitchFamily="34" charset="0"/>
              <a:cs typeface="Avenir LT Std 55 Roman" pitchFamily="34" charset="0"/>
            </a:endParaRPr>
          </a:p>
          <a:p>
            <a:pPr marL="457200" lvl="1" indent="0">
              <a:buNone/>
            </a:pPr>
            <a:r>
              <a:rPr lang="fr-FR" b="1" u="sng" dirty="0" smtClean="0">
                <a:latin typeface="Avenir LT Std 55 Roman" pitchFamily="34" charset="0"/>
                <a:cs typeface="Avenir LT Std 55 Roman" pitchFamily="34" charset="0"/>
              </a:rPr>
              <a:t>Opposition loyaliste </a:t>
            </a:r>
            <a:r>
              <a:rPr lang="fr-FR" b="1" dirty="0" smtClean="0">
                <a:latin typeface="Avenir LT Std 55 Roman" pitchFamily="34" charset="0"/>
                <a:cs typeface="Avenir LT Std 55 Roman" pitchFamily="34" charset="0"/>
              </a:rPr>
              <a:t>: moines âgés hostiles au changements</a:t>
            </a:r>
          </a:p>
          <a:p>
            <a:pPr marL="457200" lvl="1" indent="0">
              <a:buNone/>
            </a:pPr>
            <a:r>
              <a:rPr lang="fr-FR" b="1" u="sng" dirty="0" smtClean="0">
                <a:latin typeface="Avenir LT Std 55 Roman" pitchFamily="34" charset="0"/>
                <a:cs typeface="Avenir LT Std 55 Roman" pitchFamily="34" charset="0"/>
              </a:rPr>
              <a:t>Intermédiaires</a:t>
            </a:r>
            <a:r>
              <a:rPr lang="fr-FR" b="1" dirty="0" smtClean="0">
                <a:latin typeface="Avenir LT Std 55 Roman" pitchFamily="34" charset="0"/>
                <a:cs typeface="Avenir LT Std 55 Roman" pitchFamily="34" charset="0"/>
              </a:rPr>
              <a:t> : relient les deux groupes.</a:t>
            </a:r>
          </a:p>
          <a:p>
            <a:pPr marL="457200" lvl="1" indent="0">
              <a:buNone/>
            </a:pPr>
            <a:r>
              <a:rPr lang="fr-FR" b="1" u="sng" dirty="0" smtClean="0">
                <a:latin typeface="Avenir LT Std 55 Roman" pitchFamily="34" charset="0"/>
                <a:cs typeface="Avenir LT Std 55 Roman" pitchFamily="34" charset="0"/>
              </a:rPr>
              <a:t>Exclus</a:t>
            </a:r>
            <a:r>
              <a:rPr lang="fr-FR" b="1" dirty="0" smtClean="0">
                <a:latin typeface="Avenir LT Std 55 Roman" pitchFamily="34" charset="0"/>
                <a:cs typeface="Avenir LT Std 55 Roman" pitchFamily="34" charset="0"/>
              </a:rPr>
              <a:t> : rejetés par les deux groupes</a:t>
            </a:r>
            <a:endParaRPr lang="fr-FR" b="1" dirty="0">
              <a:latin typeface="Avenir LT Std 55 Roman" pitchFamily="34" charset="0"/>
              <a:cs typeface="Avenir LT Std 55 Roman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23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1. Etude </a:t>
            </a:r>
            <a:r>
              <a:rPr lang="fr-FR" dirty="0" smtClean="0"/>
              <a:t>d’un réseau social de relations non symétriques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1904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Matrice des relation </a:t>
            </a:r>
            <a:r>
              <a:rPr lang="fr-FR" dirty="0" smtClean="0"/>
              <a:t>d’estime </a:t>
            </a:r>
            <a:r>
              <a:rPr lang="fr-FR" i="1" dirty="0" smtClean="0"/>
              <a:t>(orientées et </a:t>
            </a:r>
            <a:r>
              <a:rPr lang="fr-FR" i="1" dirty="0" err="1" smtClean="0"/>
              <a:t>valuées</a:t>
            </a:r>
            <a:r>
              <a:rPr lang="fr-FR" i="1" dirty="0" smtClean="0"/>
              <a:t>)</a:t>
            </a:r>
            <a:endParaRPr lang="fr-FR" i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737" y="1820447"/>
            <a:ext cx="5312979" cy="4915216"/>
          </a:xfrm>
          <a:prstGeom prst="rect">
            <a:avLst/>
          </a:prstGeom>
        </p:spPr>
      </p:pic>
      <p:sp>
        <p:nvSpPr>
          <p:cNvPr id="7" name="Virage 6"/>
          <p:cNvSpPr/>
          <p:nvPr/>
        </p:nvSpPr>
        <p:spPr>
          <a:xfrm>
            <a:off x="215829" y="1432145"/>
            <a:ext cx="813816" cy="868680"/>
          </a:xfrm>
          <a:prstGeom prst="bentArrow">
            <a:avLst>
              <a:gd name="adj1" fmla="val 11439"/>
              <a:gd name="adj2" fmla="val 2500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31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Matrice des relation </a:t>
            </a:r>
            <a:r>
              <a:rPr lang="fr-FR" dirty="0" smtClean="0"/>
              <a:t>d’estime </a:t>
            </a:r>
            <a:r>
              <a:rPr lang="fr-FR" i="1" dirty="0" smtClean="0"/>
              <a:t>(orientées mais non </a:t>
            </a:r>
            <a:r>
              <a:rPr lang="fr-FR" i="1" dirty="0" err="1" smtClean="0"/>
              <a:t>valuées</a:t>
            </a:r>
            <a:r>
              <a:rPr lang="fr-FR" i="1" dirty="0" smtClean="0"/>
              <a:t>)</a:t>
            </a:r>
            <a:endParaRPr lang="fr-FR" i="1" dirty="0"/>
          </a:p>
        </p:txBody>
      </p:sp>
      <p:sp>
        <p:nvSpPr>
          <p:cNvPr id="7" name="Virage 6"/>
          <p:cNvSpPr/>
          <p:nvPr/>
        </p:nvSpPr>
        <p:spPr>
          <a:xfrm>
            <a:off x="215829" y="1432145"/>
            <a:ext cx="813816" cy="868680"/>
          </a:xfrm>
          <a:prstGeom prst="bentArrow">
            <a:avLst>
              <a:gd name="adj1" fmla="val 11439"/>
              <a:gd name="adj2" fmla="val 2500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027" y="1844078"/>
            <a:ext cx="5412668" cy="4919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85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ele PPT MOOC reseau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Modele PPT MOOC reseaux</Template>
  <TotalTime>1094</TotalTime>
  <Words>643</Words>
  <Application>Microsoft Macintosh PowerPoint</Application>
  <PresentationFormat>Présentation à l'écran (4:3)</PresentationFormat>
  <Paragraphs>88</Paragraphs>
  <Slides>32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32</vt:i4>
      </vt:variant>
    </vt:vector>
  </HeadingPairs>
  <TitlesOfParts>
    <vt:vector size="37" baseType="lpstr">
      <vt:lpstr>Avenir LT Std 55 Roman</vt:lpstr>
      <vt:lpstr>Avenir LT Std 95 Black</vt:lpstr>
      <vt:lpstr>Calibri</vt:lpstr>
      <vt:lpstr>Arial</vt:lpstr>
      <vt:lpstr>Modele PPT MOOC reseaux</vt:lpstr>
      <vt:lpstr> Analyse de réseaux sociaux  L’exemple des moines de Sampson </vt:lpstr>
      <vt:lpstr>Objectifs</vt:lpstr>
      <vt:lpstr>Introduction</vt:lpstr>
      <vt:lpstr> Crise dans un monastère </vt:lpstr>
      <vt:lpstr> Crise dans un monastère </vt:lpstr>
      <vt:lpstr>18 moines -  4 groupes</vt:lpstr>
      <vt:lpstr>1. Etude d’un réseau social de relations non symétriques</vt:lpstr>
      <vt:lpstr>Matrice des relation d’estime (orientées et valuées)</vt:lpstr>
      <vt:lpstr>Matrice des relation d’estime (orientées mais non valuées)</vt:lpstr>
      <vt:lpstr>Graphe des relation d’estime</vt:lpstr>
      <vt:lpstr>Degrés sortants = nb. de réponses</vt:lpstr>
      <vt:lpstr>Degrés entrants = popularité</vt:lpstr>
      <vt:lpstr>Degrés entrants = popularité</vt:lpstr>
      <vt:lpstr>Degrés entrants = popularité</vt:lpstr>
      <vt:lpstr>Degrés entrants = popularité</vt:lpstr>
      <vt:lpstr>Intermédiarité = lien entre moines n’ayant pas de relation d’estime</vt:lpstr>
      <vt:lpstr>Intermédiarité = lien entre moines n’ayant pas de relation d’estime</vt:lpstr>
      <vt:lpstr>2. Identification de groupes dans un graphe de relation</vt:lpstr>
      <vt:lpstr>Composantes connexes (1) relations réciproques</vt:lpstr>
      <vt:lpstr>Composantes connexes (1) relations réciproques</vt:lpstr>
      <vt:lpstr>Composantes connexes (2) relations quelconques</vt:lpstr>
      <vt:lpstr>Composantes connexes (2) relations quelconques</vt:lpstr>
      <vt:lpstr>Cliques = groupes à liaisons internes maximales</vt:lpstr>
      <vt:lpstr>Cliques : le cas d’Ambrose</vt:lpstr>
      <vt:lpstr>Cliques : le cas d’Ambrose</vt:lpstr>
      <vt:lpstr>Cliques : le cas d’Amand</vt:lpstr>
      <vt:lpstr>Cliques : le cas d’Amand</vt:lpstr>
      <vt:lpstr>Groupes fondés sur la cohésion (ex. algorithme de Louvain)</vt:lpstr>
      <vt:lpstr>Conclusion : application aux donnés du web</vt:lpstr>
      <vt:lpstr>Conclusion : application aux donnés du web</vt:lpstr>
      <vt:lpstr>Sources</vt:lpstr>
      <vt:lpstr>(à mettre dans les crédits) Pour en savoir plus, deux ouvrages classiques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mesures de centralité</dc:title>
  <dc:creator>CIST Dossiers partagés</dc:creator>
  <cp:lastModifiedBy>CIST Dossiers partagés</cp:lastModifiedBy>
  <cp:revision>109</cp:revision>
  <dcterms:created xsi:type="dcterms:W3CDTF">2018-04-30T14:28:15Z</dcterms:created>
  <dcterms:modified xsi:type="dcterms:W3CDTF">2018-05-19T13:21:16Z</dcterms:modified>
</cp:coreProperties>
</file>